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8" r:id="rId3"/>
    <p:sldId id="260" r:id="rId4"/>
    <p:sldId id="268" r:id="rId5"/>
    <p:sldId id="261" r:id="rId6"/>
    <p:sldId id="263" r:id="rId7"/>
    <p:sldId id="262"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056" autoAdjust="0"/>
  </p:normalViewPr>
  <p:slideViewPr>
    <p:cSldViewPr>
      <p:cViewPr>
        <p:scale>
          <a:sx n="60" d="100"/>
          <a:sy n="60" d="100"/>
        </p:scale>
        <p:origin x="-1936"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AE2BB-8748-4A56-AC83-93CE60DE8B5E}" type="datetimeFigureOut">
              <a:rPr lang="en-US" smtClean="0"/>
              <a:pPr/>
              <a:t>4/18/13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4F092-BBAF-4022-88A3-3B6C08677122}" type="slidenum">
              <a:rPr lang="en-US" smtClean="0"/>
              <a:pPr/>
              <a:t>‹#›</a:t>
            </a:fld>
            <a:endParaRPr lang="en-US"/>
          </a:p>
        </p:txBody>
      </p:sp>
    </p:spTree>
    <p:extLst>
      <p:ext uri="{BB962C8B-B14F-4D97-AF65-F5344CB8AC3E}">
        <p14:creationId xmlns:p14="http://schemas.microsoft.com/office/powerpoint/2010/main" val="402120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Assistive and adaptive</a:t>
            </a:r>
            <a:r>
              <a:rPr lang="en-US" baseline="0" dirty="0" smtClean="0"/>
              <a:t> technologies defined and linked to the importance of reaching students with disabilities. Providing the rights provided to them and fostering confidence are the pinnacle motives for educators. </a:t>
            </a:r>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00B050"/>
                </a:solidFill>
              </a:rPr>
              <a:t>Computer technology provides answers.</a:t>
            </a:r>
            <a:r>
              <a:rPr lang="en-US" sz="1200" baseline="0" dirty="0" smtClean="0">
                <a:solidFill>
                  <a:srgbClr val="00B050"/>
                </a:solidFill>
              </a:rPr>
              <a:t> </a:t>
            </a:r>
            <a:r>
              <a:rPr lang="en-US" sz="1200" dirty="0" smtClean="0">
                <a:solidFill>
                  <a:srgbClr val="00B050"/>
                </a:solidFill>
              </a:rPr>
              <a:t>Students with inability to write legibly uses word-processing programs, Students with problems spelling -spell checkers, Physically impaired typing-Word prediction programs, Students with reading problems -voice synthesis, Computer technology can provide the multisensory and interactive experience necessary to gain and maintain student engagement. Along with the adaptive design and assistive durability, computer technologies allow for a differentiated experience among students without disabilities.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B050"/>
              </a:solidFill>
            </a:endParaRPr>
          </a:p>
          <a:p>
            <a:endParaRPr lang="en-US" sz="1200" dirty="0" smtClean="0">
              <a:solidFill>
                <a:srgbClr val="00B050"/>
              </a:solidFill>
            </a:endParaRPr>
          </a:p>
          <a:p>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Credits</a:t>
            </a:r>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disabled have the right to </a:t>
            </a:r>
            <a:r>
              <a:rPr lang="en-US" dirty="0" smtClean="0"/>
              <a:t>-Live independently, enjoy self determination, benefit from education, pursue meaningful careers, enjoy full inclusion and</a:t>
            </a:r>
            <a:r>
              <a:rPr lang="en-US" baseline="0" dirty="0" smtClean="0"/>
              <a:t> integration in the economic, political, social, cultural, and educational mainstream of society in the United States.</a:t>
            </a:r>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multitude of recognized disabilities has grown to include language barriers</a:t>
            </a:r>
            <a:r>
              <a:rPr lang="en-US" baseline="0" dirty="0" smtClean="0"/>
              <a:t> categorized by the English as a second language students. </a:t>
            </a:r>
            <a:r>
              <a:rPr lang="en-US" dirty="0" smtClean="0"/>
              <a:t>This</a:t>
            </a:r>
            <a:r>
              <a:rPr lang="en-US" baseline="0" dirty="0" smtClean="0"/>
              <a:t> long list of</a:t>
            </a:r>
            <a:r>
              <a:rPr lang="en-US" dirty="0" smtClean="0"/>
              <a:t> disabilities</a:t>
            </a:r>
            <a:r>
              <a:rPr lang="en-US" baseline="0" dirty="0" smtClean="0"/>
              <a:t> can be grouped more simply as physical, cognitive, and sensory disabilities.</a:t>
            </a:r>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baseline="0" dirty="0" smtClean="0"/>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educators, what is our role in deciphering challenges,</a:t>
            </a:r>
            <a:r>
              <a:rPr lang="en-US" baseline="0" dirty="0" smtClean="0"/>
              <a:t> destroying boundaries, and creating the comfort and confidence needed by students with disabilities?</a:t>
            </a:r>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range of available technologies and their advancements are broad to say the least. However, these technologies do not teach independently,</a:t>
            </a:r>
            <a:r>
              <a:rPr lang="en-US" baseline="0" dirty="0" smtClean="0"/>
              <a:t> nor do they consistently offer encouragement and praise, that honor is bestowed on all of us, the teachers.</a:t>
            </a:r>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term </a:t>
            </a:r>
            <a:r>
              <a:rPr lang="en-US" i="1" dirty="0" smtClean="0"/>
              <a:t>assistive technology</a:t>
            </a:r>
            <a:r>
              <a:rPr lang="en-US" dirty="0" smtClean="0"/>
              <a:t> usually brings to mind high-tech devices, but federal legislation defines assistive technology as "any item, piece of equipment, or product system . . . that is used to increase, maintain, or improve functional capacities of individuals with disabilities." </a:t>
            </a:r>
            <a:r>
              <a:rPr lang="en-US" sz="1200" kern="1200" dirty="0" smtClean="0">
                <a:solidFill>
                  <a:schemeClr val="tx1"/>
                </a:solidFill>
                <a:latin typeface="+mn-lt"/>
                <a:ea typeface="+mn-ea"/>
                <a:cs typeface="+mn-cs"/>
              </a:rPr>
              <a:t>Something as simple as a pencil with tape wrapped around it to make it easier to hold for a student who has impaired muscle control in her hands is included in the federal definition of assistive technology.</a:t>
            </a:r>
          </a:p>
          <a:p>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Augmentative communications are the substitutes for speech or writing. </a:t>
            </a:r>
          </a:p>
          <a:p>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Adaptive technology offers people with disabilities the opportunity not just to use computers, but to use computers to complete tasks that were previously not possible for them. Computers can be used to assist individuals with speech or writing impairments, physical or mobility impairments, visual impairments, and learning disabilities.” </a:t>
            </a:r>
            <a:r>
              <a:rPr lang="en-US" sz="1200" kern="1200" dirty="0" smtClean="0">
                <a:solidFill>
                  <a:schemeClr val="tx1"/>
                </a:solidFill>
                <a:latin typeface="+mn-lt"/>
                <a:ea typeface="+mn-ea"/>
                <a:cs typeface="+mn-cs"/>
              </a:rPr>
              <a:t>(Harrell, 1998)</a:t>
            </a:r>
            <a:endParaRPr lang="en-US" dirty="0"/>
          </a:p>
        </p:txBody>
      </p:sp>
      <p:sp>
        <p:nvSpPr>
          <p:cNvPr id="4" name="Slide Number Placeholder 3"/>
          <p:cNvSpPr>
            <a:spLocks noGrp="1"/>
          </p:cNvSpPr>
          <p:nvPr>
            <p:ph type="sldNum" sz="quarter" idx="10"/>
          </p:nvPr>
        </p:nvSpPr>
        <p:spPr/>
        <p:txBody>
          <a:bodyPr/>
          <a:lstStyle/>
          <a:p>
            <a:fld id="{6054F092-BBAF-4022-88A3-3B6C0867712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C7F8F89-6330-47E6-9EE6-0C71DEA985A1}" type="datetimeFigureOut">
              <a:rPr lang="en-US" smtClean="0"/>
              <a:pPr/>
              <a:t>4/18/13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6525148-8C43-4E32-BD2D-FCB31270D70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7F8F89-6330-47E6-9EE6-0C71DEA985A1}"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7F8F89-6330-47E6-9EE6-0C71DEA985A1}"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7F8F89-6330-47E6-9EE6-0C71DEA985A1}"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7F8F89-6330-47E6-9EE6-0C71DEA985A1}" type="datetimeFigureOut">
              <a:rPr lang="en-US" smtClean="0"/>
              <a:pPr/>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6525148-8C43-4E32-BD2D-FCB31270D7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7F8F89-6330-47E6-9EE6-0C71DEA985A1}" type="datetimeFigureOut">
              <a:rPr lang="en-US" smtClean="0"/>
              <a:pPr/>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7F8F89-6330-47E6-9EE6-0C71DEA985A1}" type="datetimeFigureOut">
              <a:rPr lang="en-US" smtClean="0"/>
              <a:pPr/>
              <a:t>4/18/13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7F8F89-6330-47E6-9EE6-0C71DEA985A1}" type="datetimeFigureOut">
              <a:rPr lang="en-US" smtClean="0"/>
              <a:pPr/>
              <a:t>4/18/13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F8F89-6330-47E6-9EE6-0C71DEA985A1}" type="datetimeFigureOut">
              <a:rPr lang="en-US" smtClean="0"/>
              <a:pPr/>
              <a:t>4/18/13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7F8F89-6330-47E6-9EE6-0C71DEA985A1}" type="datetimeFigureOut">
              <a:rPr lang="en-US" smtClean="0"/>
              <a:pPr/>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7F8F89-6330-47E6-9EE6-0C71DEA985A1}" type="datetimeFigureOut">
              <a:rPr lang="en-US" smtClean="0"/>
              <a:pPr/>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25148-8C43-4E32-BD2D-FCB31270D708}" type="slidenum">
              <a:rPr lang="en-US" smtClean="0"/>
              <a:pPr/>
              <a:t>‹#›</a:t>
            </a:fld>
            <a:endParaRPr lang="en-US"/>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C7F8F89-6330-47E6-9EE6-0C71DEA985A1}" type="datetimeFigureOut">
              <a:rPr lang="en-US" smtClean="0"/>
              <a:pPr/>
              <a:t>4/18/13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6525148-8C43-4E32-BD2D-FCB31270D70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spd="med">
    <p:wedge/>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tags" Target="../tags/tag1.xml"/><Relationship Id="rId2" Type="http://schemas.microsoft.com/office/2007/relationships/media" Target="../media/media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5" Type="http://schemas.openxmlformats.org/officeDocument/2006/relationships/image" Target="../media/image28.png"/><Relationship Id="rId6" Type="http://schemas.openxmlformats.org/officeDocument/2006/relationships/image" Target="../media/image29.png"/><Relationship Id="rId1" Type="http://schemas.microsoft.com/office/2007/relationships/media" Target="../media/media10.WAV"/><Relationship Id="rId2" Type="http://schemas.openxmlformats.org/officeDocument/2006/relationships/audio" Target="../media/media10.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hyperlink" Target="http://www.google.com/url?sa=t&amp;rct=j&amp;q=&amp;esrc=s&amp;frm=1&amp;source=web&amp;cd=1&amp;sqi=2&amp;ved=0CC8QFjAA&amp;url=http://www.section508.gov/docs/AssistiveTechnologyActOf1998Full.pdf&amp;ei=y550T4GGB4ergwfo88Qn&amp;usg=AFQjCNG0i51EOjTeJz9A4OEQVnDr7YqF0A" TargetMode="External"/><Relationship Id="rId6" Type="http://schemas.openxmlformats.org/officeDocument/2006/relationships/image" Target="../media/image4.gif"/><Relationship Id="rId7" Type="http://schemas.openxmlformats.org/officeDocument/2006/relationships/image" Target="../media/image5.gif"/><Relationship Id="rId8" Type="http://schemas.openxmlformats.org/officeDocument/2006/relationships/image" Target="../media/image6.png"/><Relationship Id="rId1" Type="http://schemas.microsoft.com/office/2007/relationships/media" Target="../media/media2.WAV"/><Relationship Id="rId2" Type="http://schemas.openxmlformats.org/officeDocument/2006/relationships/audio" Target="../media/media2.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7.png"/><Relationship Id="rId6" Type="http://schemas.openxmlformats.org/officeDocument/2006/relationships/image" Target="../media/image4.gif"/><Relationship Id="rId7"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png"/><Relationship Id="rId1" Type="http://schemas.microsoft.com/office/2007/relationships/media" Target="../media/media4.WAV"/><Relationship Id="rId2"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14.jpeg"/><Relationship Id="rId6" Type="http://schemas.openxmlformats.org/officeDocument/2006/relationships/image" Target="../media/image15.png"/><Relationship Id="rId1" Type="http://schemas.microsoft.com/office/2007/relationships/media" Target="../media/media5.WAV"/><Relationship Id="rId2" Type="http://schemas.openxmlformats.org/officeDocument/2006/relationships/audio" Target="../media/media5.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5" Type="http://schemas.openxmlformats.org/officeDocument/2006/relationships/image" Target="../media/image16.jpeg"/><Relationship Id="rId6" Type="http://schemas.openxmlformats.org/officeDocument/2006/relationships/image" Target="../media/image17.png"/><Relationship Id="rId1" Type="http://schemas.microsoft.com/office/2007/relationships/media" Target="../media/media6.WAV"/><Relationship Id="rId2" Type="http://schemas.openxmlformats.org/officeDocument/2006/relationships/audio" Target="../media/media6.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18.jpeg"/><Relationship Id="rId6" Type="http://schemas.openxmlformats.org/officeDocument/2006/relationships/image" Target="../media/image19.gif"/><Relationship Id="rId7" Type="http://schemas.openxmlformats.org/officeDocument/2006/relationships/image" Target="../media/image20.png"/><Relationship Id="rId1" Type="http://schemas.microsoft.com/office/2007/relationships/media" Target="../media/media7.WAV"/><Relationship Id="rId2" Type="http://schemas.openxmlformats.org/officeDocument/2006/relationships/audio" Target="../media/media7.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8.xml"/><Relationship Id="rId5" Type="http://schemas.openxmlformats.org/officeDocument/2006/relationships/image" Target="../media/image21.pn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image" Target="../media/image24.png"/><Relationship Id="rId1" Type="http://schemas.microsoft.com/office/2007/relationships/media" Target="../media/media8.WAV"/><Relationship Id="rId2" Type="http://schemas.openxmlformats.org/officeDocument/2006/relationships/audio" Target="../media/media8.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png"/><Relationship Id="rId1" Type="http://schemas.microsoft.com/office/2007/relationships/media" Target="../media/media9.WAV"/><Relationship Id="rId2" Type="http://schemas.openxmlformats.org/officeDocument/2006/relationships/audio" Target="../media/media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2209800" cy="5105400"/>
          </a:xfrm>
          <a:solidFill>
            <a:schemeClr val="bg1">
              <a:lumMod val="75000"/>
            </a:schemeClr>
          </a:solidFill>
        </p:spPr>
        <p:txBody>
          <a:bodyPr>
            <a:normAutofit fontScale="90000"/>
          </a:bodyPr>
          <a:lstStyle/>
          <a:p>
            <a:r>
              <a:rPr lang="en-US" sz="3200" dirty="0" smtClean="0">
                <a:latin typeface="Cambria" pitchFamily="18" charset="0"/>
              </a:rPr>
              <a:t>Assistive</a:t>
            </a:r>
            <a:br>
              <a:rPr lang="en-US" sz="3200" dirty="0" smtClean="0">
                <a:latin typeface="Cambria" pitchFamily="18" charset="0"/>
              </a:rPr>
            </a:br>
            <a:r>
              <a:rPr lang="en-US" sz="3200" dirty="0" smtClean="0">
                <a:latin typeface="Cambria" pitchFamily="18" charset="0"/>
              </a:rPr>
              <a:t>Adaptive </a:t>
            </a:r>
            <a:br>
              <a:rPr lang="en-US" sz="3200" dirty="0" smtClean="0">
                <a:latin typeface="Cambria" pitchFamily="18" charset="0"/>
              </a:rPr>
            </a:br>
            <a:r>
              <a:rPr lang="en-US" sz="2900" dirty="0" smtClean="0">
                <a:latin typeface="Cambria" pitchFamily="18" charset="0"/>
              </a:rPr>
              <a:t>Technology</a:t>
            </a: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To The</a:t>
            </a:r>
            <a:br>
              <a:rPr lang="en-US" sz="3200" dirty="0" smtClean="0">
                <a:latin typeface="Cambria" pitchFamily="18" charset="0"/>
              </a:rPr>
            </a:br>
            <a:r>
              <a:rPr lang="en-US" sz="3200" dirty="0" smtClean="0">
                <a:latin typeface="Cambria" pitchFamily="18" charset="0"/>
              </a:rPr>
              <a:t>Benefit</a:t>
            </a:r>
            <a:br>
              <a:rPr lang="en-US" sz="3200" dirty="0" smtClean="0">
                <a:latin typeface="Cambria" pitchFamily="18" charset="0"/>
              </a:rPr>
            </a:br>
            <a:r>
              <a:rPr lang="en-US" sz="3200" dirty="0" smtClean="0">
                <a:latin typeface="Cambria" pitchFamily="18" charset="0"/>
              </a:rPr>
              <a:t>Of</a:t>
            </a:r>
            <a:br>
              <a:rPr lang="en-US" sz="3200" dirty="0" smtClean="0">
                <a:latin typeface="Cambria" pitchFamily="18" charset="0"/>
              </a:rPr>
            </a:br>
            <a:r>
              <a:rPr lang="en-US" sz="3200" dirty="0" smtClean="0">
                <a:latin typeface="Cambria" pitchFamily="18" charset="0"/>
              </a:rPr>
              <a:t>The </a:t>
            </a:r>
            <a:br>
              <a:rPr lang="en-US" sz="3200" dirty="0" smtClean="0">
                <a:latin typeface="Cambria" pitchFamily="18" charset="0"/>
              </a:rPr>
            </a:br>
            <a:r>
              <a:rPr lang="en-US" sz="3200" dirty="0" smtClean="0">
                <a:latin typeface="Cambria" pitchFamily="18" charset="0"/>
              </a:rPr>
              <a:t>Education</a:t>
            </a:r>
            <a:br>
              <a:rPr lang="en-US" sz="3200" dirty="0" smtClean="0">
                <a:latin typeface="Cambria" pitchFamily="18" charset="0"/>
              </a:rPr>
            </a:br>
            <a:r>
              <a:rPr lang="en-US" sz="3200" dirty="0" smtClean="0">
                <a:latin typeface="Cambria" pitchFamily="18" charset="0"/>
              </a:rPr>
              <a:t>Process</a:t>
            </a:r>
            <a:r>
              <a:rPr lang="en-US" sz="800" dirty="0" smtClean="0"/>
              <a:t/>
            </a:r>
            <a:br>
              <a:rPr lang="en-US" sz="800" dirty="0" smtClean="0"/>
            </a:br>
            <a:endParaRPr lang="en-US" sz="800" dirty="0"/>
          </a:p>
        </p:txBody>
      </p:sp>
      <p:pic>
        <p:nvPicPr>
          <p:cNvPr id="1026" name="Picture 2" descr="C:\Users\Mr. Paradis\AppData\Local\Microsoft\Windows\Temporary Internet Files\Content.IE5\QFRSVWZT\MP900407226[1].jpg"/>
          <p:cNvPicPr>
            <a:picLocks noChangeAspect="1" noChangeArrowheads="1"/>
          </p:cNvPicPr>
          <p:nvPr/>
        </p:nvPicPr>
        <p:blipFill>
          <a:blip r:embed="rId6" cstate="print"/>
          <a:srcRect/>
          <a:stretch>
            <a:fillRect/>
          </a:stretch>
        </p:blipFill>
        <p:spPr bwMode="auto">
          <a:xfrm>
            <a:off x="2438400" y="0"/>
            <a:ext cx="6705600" cy="6858000"/>
          </a:xfrm>
          <a:prstGeom prst="rect">
            <a:avLst/>
          </a:prstGeom>
          <a:noFill/>
        </p:spPr>
      </p:pic>
      <p:sp>
        <p:nvSpPr>
          <p:cNvPr id="5" name="TextBox 4"/>
          <p:cNvSpPr txBox="1"/>
          <p:nvPr/>
        </p:nvSpPr>
        <p:spPr>
          <a:xfrm>
            <a:off x="0" y="5562600"/>
            <a:ext cx="2286000" cy="707886"/>
          </a:xfrm>
          <a:prstGeom prst="rect">
            <a:avLst/>
          </a:prstGeom>
          <a:solidFill>
            <a:schemeClr val="bg1">
              <a:lumMod val="75000"/>
            </a:schemeClr>
          </a:solidFill>
        </p:spPr>
        <p:txBody>
          <a:bodyPr wrap="square" rtlCol="0">
            <a:spAutoFit/>
          </a:bodyPr>
          <a:lstStyle/>
          <a:p>
            <a:r>
              <a:rPr lang="en-US" sz="2000" dirty="0" smtClean="0">
                <a:latin typeface="Cambria" pitchFamily="18" charset="0"/>
              </a:rPr>
              <a:t>Hosted by ,</a:t>
            </a:r>
          </a:p>
          <a:p>
            <a:r>
              <a:rPr lang="en-US" sz="2000" dirty="0" smtClean="0">
                <a:latin typeface="Cambria" pitchFamily="18" charset="0"/>
              </a:rPr>
              <a:t>Shelby Lundquist</a:t>
            </a:r>
            <a:endParaRPr lang="en-US" sz="2000" dirty="0">
              <a:latin typeface="Cambria" pitchFamily="18" charset="0"/>
            </a:endParaRPr>
          </a:p>
        </p:txBody>
      </p:sp>
      <p:pic>
        <p:nvPicPr>
          <p:cNvPr id="8" name="Recorded Sound">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248400"/>
            <a:ext cx="304800" cy="304800"/>
          </a:xfrm>
          <a:prstGeom prst="rect">
            <a:avLst/>
          </a:prstGeom>
        </p:spPr>
      </p:pic>
    </p:spTree>
    <p:custDataLst>
      <p:tags r:id="rId1"/>
    </p:custDataLst>
  </p:cSld>
  <p:clrMapOvr>
    <a:masterClrMapping/>
  </p:clrMapOvr>
  <p:transition xmlns:p14="http://schemas.microsoft.com/office/powerpoint/2010/main" spd="med" advClick="0" advTm="22214">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15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uuuuuuuuled.png"/>
          <p:cNvPicPr>
            <a:picLocks noChangeAspect="1"/>
          </p:cNvPicPr>
          <p:nvPr/>
        </p:nvPicPr>
        <p:blipFill>
          <a:blip r:embed="rId5" cstate="print"/>
          <a:stretch>
            <a:fillRect/>
          </a:stretch>
        </p:blipFill>
        <p:spPr>
          <a:xfrm>
            <a:off x="0" y="0"/>
            <a:ext cx="9296400" cy="6858000"/>
          </a:xfrm>
          <a:prstGeom prst="rect">
            <a:avLst/>
          </a:prstGeom>
        </p:spPr>
      </p:pic>
      <p:sp>
        <p:nvSpPr>
          <p:cNvPr id="4" name="Rectangle 3"/>
          <p:cNvSpPr/>
          <p:nvPr/>
        </p:nvSpPr>
        <p:spPr>
          <a:xfrm>
            <a:off x="239732" y="152400"/>
            <a:ext cx="8588250" cy="1200329"/>
          </a:xfrm>
          <a:prstGeom prst="rect">
            <a:avLst/>
          </a:prstGeom>
          <a:solidFill>
            <a:schemeClr val="bg1"/>
          </a:solidFill>
        </p:spPr>
        <p:txBody>
          <a:bodyPr wrap="none" lIns="91440" tIns="45720" rIns="91440" bIns="45720">
            <a:spAutoFit/>
          </a:bodyPr>
          <a:lstStyle/>
          <a:p>
            <a:pPr algn="ctr"/>
            <a:r>
              <a:rPr lang="en-US" sz="7200" b="1" cap="none" spc="0" dirty="0" smtClean="0">
                <a:ln w="1905">
                  <a:solidFill>
                    <a:schemeClr val="bg1"/>
                  </a:solidFill>
                </a:ln>
                <a:solidFill>
                  <a:schemeClr val="bg2">
                    <a:lumMod val="50000"/>
                  </a:schemeClr>
                </a:solidFill>
                <a:effectLst>
                  <a:glow rad="228600">
                    <a:schemeClr val="accent6">
                      <a:satMod val="175000"/>
                      <a:alpha val="40000"/>
                    </a:schemeClr>
                  </a:glow>
                  <a:innerShdw blurRad="69850" dist="43180" dir="5400000">
                    <a:srgbClr val="000000">
                      <a:alpha val="65000"/>
                    </a:srgbClr>
                  </a:innerShdw>
                </a:effectLst>
              </a:rPr>
              <a:t>Ensuring Participation</a:t>
            </a:r>
            <a:endParaRPr lang="en-US" sz="7200" b="1" cap="none" spc="0" dirty="0">
              <a:ln w="1905">
                <a:solidFill>
                  <a:schemeClr val="bg1"/>
                </a:solidFill>
              </a:ln>
              <a:solidFill>
                <a:schemeClr val="bg2">
                  <a:lumMod val="50000"/>
                </a:schemeClr>
              </a:solidFill>
              <a:effectLst>
                <a:glow rad="228600">
                  <a:schemeClr val="accent6">
                    <a:satMod val="175000"/>
                    <a:alpha val="40000"/>
                  </a:schemeClr>
                </a:glow>
                <a:innerShdw blurRad="69850" dist="43180" dir="5400000">
                  <a:srgbClr val="000000">
                    <a:alpha val="65000"/>
                  </a:srgbClr>
                </a:innerShdw>
              </a:effectLst>
            </a:endParaRPr>
          </a:p>
        </p:txBody>
      </p:sp>
      <p:sp>
        <p:nvSpPr>
          <p:cNvPr id="6" name="Rectangle 5"/>
          <p:cNvSpPr/>
          <p:nvPr/>
        </p:nvSpPr>
        <p:spPr>
          <a:xfrm>
            <a:off x="609600" y="1752600"/>
            <a:ext cx="7751546" cy="3416320"/>
          </a:xfrm>
          <a:prstGeom prst="rect">
            <a:avLst/>
          </a:prstGeom>
          <a:solidFill>
            <a:srgbClr val="00FF0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dirty="0" smtClean="0">
                <a:solidFill>
                  <a:schemeClr val="tx2">
                    <a:lumMod val="65000"/>
                    <a:lumOff val="35000"/>
                  </a:schemeClr>
                </a:solidFill>
                <a:effectLst>
                  <a:glow rad="228600">
                    <a:schemeClr val="accent4">
                      <a:satMod val="175000"/>
                      <a:alpha val="40000"/>
                    </a:schemeClr>
                  </a:glow>
                </a:effectLst>
              </a:rPr>
              <a:t>Processing programs </a:t>
            </a:r>
          </a:p>
          <a:p>
            <a:r>
              <a:rPr lang="en-US" sz="5400" dirty="0" smtClean="0">
                <a:solidFill>
                  <a:schemeClr val="tx2">
                    <a:lumMod val="65000"/>
                    <a:lumOff val="35000"/>
                  </a:schemeClr>
                </a:solidFill>
                <a:effectLst>
                  <a:glow rad="228600">
                    <a:schemeClr val="accent4">
                      <a:satMod val="175000"/>
                      <a:alpha val="40000"/>
                    </a:schemeClr>
                  </a:glow>
                </a:effectLst>
              </a:rPr>
              <a:t>Spell checkers</a:t>
            </a:r>
          </a:p>
          <a:p>
            <a:r>
              <a:rPr lang="en-US" sz="5400" dirty="0" smtClean="0">
                <a:solidFill>
                  <a:schemeClr val="tx2">
                    <a:lumMod val="65000"/>
                    <a:lumOff val="35000"/>
                  </a:schemeClr>
                </a:solidFill>
                <a:effectLst>
                  <a:glow rad="228600">
                    <a:schemeClr val="accent4">
                      <a:satMod val="175000"/>
                      <a:alpha val="40000"/>
                    </a:schemeClr>
                  </a:glow>
                </a:effectLst>
              </a:rPr>
              <a:t>Word prediction programs </a:t>
            </a:r>
          </a:p>
          <a:p>
            <a:r>
              <a:rPr lang="en-US" sz="5400" dirty="0" smtClean="0">
                <a:solidFill>
                  <a:schemeClr val="tx2">
                    <a:lumMod val="65000"/>
                    <a:lumOff val="35000"/>
                  </a:schemeClr>
                </a:solidFill>
                <a:effectLst>
                  <a:glow rad="228600">
                    <a:schemeClr val="accent4">
                      <a:satMod val="175000"/>
                      <a:alpha val="40000"/>
                    </a:schemeClr>
                  </a:glow>
                </a:effectLst>
              </a:rPr>
              <a:t>Voice synthesis </a:t>
            </a:r>
            <a:endParaRPr lang="en-US" sz="5400" dirty="0">
              <a:solidFill>
                <a:schemeClr val="tx2">
                  <a:lumMod val="65000"/>
                  <a:lumOff val="35000"/>
                </a:schemeClr>
              </a:solidFill>
              <a:effectLst>
                <a:glow rad="228600">
                  <a:schemeClr val="accent4">
                    <a:satMod val="175000"/>
                    <a:alpha val="40000"/>
                  </a:schemeClr>
                </a:glow>
              </a:effectLst>
            </a:endParaRPr>
          </a:p>
        </p:txBody>
      </p:sp>
      <p:pic>
        <p:nvPicPr>
          <p:cNvPr id="7"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001000" y="4876800"/>
            <a:ext cx="304800" cy="304800"/>
          </a:xfrm>
          <a:prstGeom prst="rect">
            <a:avLst/>
          </a:prstGeom>
        </p:spPr>
      </p:pic>
    </p:spTree>
  </p:cSld>
  <p:clrMapOvr>
    <a:masterClrMapping/>
  </p:clrMapOvr>
  <p:transition xmlns:p14="http://schemas.microsoft.com/office/powerpoint/2010/main" spd="med" advClick="0" advTm="62197">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534400" cy="98488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800" b="1" cap="none" spc="0" dirty="0" smtClean="0">
                <a:ln w="11430"/>
                <a:solidFill>
                  <a:schemeClr val="tx2">
                    <a:lumMod val="75000"/>
                    <a:lumOff val="25000"/>
                  </a:schemeClr>
                </a:solidFill>
                <a:effectLst>
                  <a:outerShdw blurRad="80000" dist="40000" dir="5040000" algn="tl">
                    <a:srgbClr val="000000">
                      <a:alpha val="30000"/>
                    </a:srgbClr>
                  </a:outerShdw>
                  <a:reflection blurRad="6350" stA="60000" endA="900" endPos="58000" dir="5400000" sy="-100000" algn="bl" rotWithShape="0"/>
                </a:effectLst>
              </a:rPr>
              <a:t>Resources Receiving Credit</a:t>
            </a:r>
            <a:endParaRPr lang="en-US" sz="5800" b="1" cap="none" spc="0" dirty="0">
              <a:ln w="11430"/>
              <a:solidFill>
                <a:schemeClr val="tx2">
                  <a:lumMod val="75000"/>
                  <a:lumOff val="25000"/>
                </a:schemeClr>
              </a:solidFill>
              <a:effectLst>
                <a:outerShdw blurRad="80000" dist="40000" dir="5040000" algn="tl">
                  <a:srgbClr val="000000">
                    <a:alpha val="30000"/>
                  </a:srgbClr>
                </a:outerShdw>
                <a:reflection blurRad="6350" stA="60000" endA="900" endPos="58000" dir="5400000" sy="-100000" algn="bl" rotWithShape="0"/>
              </a:effectLst>
            </a:endParaRPr>
          </a:p>
        </p:txBody>
      </p:sp>
      <p:sp>
        <p:nvSpPr>
          <p:cNvPr id="4" name="Rectangle 3"/>
          <p:cNvSpPr/>
          <p:nvPr/>
        </p:nvSpPr>
        <p:spPr>
          <a:xfrm>
            <a:off x="228600" y="1752600"/>
            <a:ext cx="8915400" cy="5724644"/>
          </a:xfrm>
          <a:prstGeom prst="rect">
            <a:avLst/>
          </a:prstGeom>
          <a:noFill/>
        </p:spPr>
        <p:txBody>
          <a:bodyPr wrap="square" lIns="91440" tIns="45720" rIns="91440" bIns="45720">
            <a:spAutoFit/>
          </a:bodyPr>
          <a:lstStyle/>
          <a:p>
            <a:r>
              <a:rPr lang="en-US" i="1" dirty="0" smtClean="0"/>
              <a:t>Disability.gov</a:t>
            </a:r>
            <a:r>
              <a:rPr lang="en-US" dirty="0" smtClean="0"/>
              <a:t>. (2012). Retrieved from https://www.disability.gov/</a:t>
            </a:r>
          </a:p>
          <a:p>
            <a:endParaRPr lang="en-US" dirty="0" smtClean="0"/>
          </a:p>
          <a:p>
            <a:r>
              <a:rPr lang="en-US" i="1" dirty="0" smtClean="0"/>
              <a:t>Empowering rural students with disabilities through assistive technology</a:t>
            </a:r>
            <a:r>
              <a:rPr lang="en-US" dirty="0" smtClean="0"/>
              <a:t>. (2012).   </a:t>
            </a:r>
          </a:p>
          <a:p>
            <a:r>
              <a:rPr lang="en-US" dirty="0" smtClean="0"/>
              <a:t>                 Retrieved from http://www.sedl.org/rural/seeds/assistivetech/atdefine.html</a:t>
            </a:r>
          </a:p>
          <a:p>
            <a:endParaRPr lang="en-US" dirty="0" smtClean="0"/>
          </a:p>
          <a:p>
            <a:r>
              <a:rPr lang="en-US" dirty="0" smtClean="0"/>
              <a:t>Harrell, W. (1998). </a:t>
            </a:r>
            <a:r>
              <a:rPr lang="en-US" i="1" dirty="0" smtClean="0"/>
              <a:t>Adaptive computing technology and the disabled.</a:t>
            </a:r>
            <a:r>
              <a:rPr lang="en-US" dirty="0" smtClean="0"/>
              <a:t>.</a:t>
            </a:r>
          </a:p>
          <a:p>
            <a:endParaRPr lang="en-US" dirty="0" smtClean="0"/>
          </a:p>
          <a:p>
            <a:r>
              <a:rPr lang="en-US" dirty="0" err="1" smtClean="0"/>
              <a:t>Litt</a:t>
            </a:r>
            <a:r>
              <a:rPr lang="en-US" dirty="0" smtClean="0"/>
              <a:t>, S. (2008). </a:t>
            </a:r>
            <a:r>
              <a:rPr lang="en-US" i="1" dirty="0" smtClean="0"/>
              <a:t>Learning disability or language development issue?</a:t>
            </a:r>
            <a:r>
              <a:rPr lang="en-US" dirty="0" smtClean="0"/>
              <a:t>. Retrieved from 	http://www.everythingesl.net/inservices/special_education.php</a:t>
            </a:r>
          </a:p>
          <a:p>
            <a:r>
              <a:rPr lang="en-US" dirty="0" smtClean="0"/>
              <a:t> </a:t>
            </a:r>
          </a:p>
          <a:p>
            <a:r>
              <a:rPr lang="en-US" dirty="0" err="1" smtClean="0"/>
              <a:t>Maresh</a:t>
            </a:r>
            <a:r>
              <a:rPr lang="en-US" dirty="0" smtClean="0"/>
              <a:t>, J. (2011). </a:t>
            </a:r>
            <a:r>
              <a:rPr lang="en-US" i="1" dirty="0" smtClean="0"/>
              <a:t>Assistive Technology Partnership</a:t>
            </a:r>
            <a:r>
              <a:rPr lang="en-US" dirty="0" smtClean="0"/>
              <a:t>. Retrieved from</a:t>
            </a:r>
          </a:p>
          <a:p>
            <a:r>
              <a:rPr lang="en-US" dirty="0" smtClean="0"/>
              <a:t>                  http://www.atp.ne.gov/techassist/def-legal.html </a:t>
            </a:r>
          </a:p>
          <a:p>
            <a:endParaRPr lang="en-US" dirty="0" smtClean="0"/>
          </a:p>
          <a:p>
            <a:r>
              <a:rPr lang="en-US" i="1" dirty="0" smtClean="0"/>
              <a:t>Empowering rural students with disabilities through assistive technology</a:t>
            </a:r>
            <a:r>
              <a:rPr lang="en-US" dirty="0" smtClean="0"/>
              <a:t>. (2012). Retrieved</a:t>
            </a:r>
          </a:p>
          <a:p>
            <a:r>
              <a:rPr lang="en-US" dirty="0" smtClean="0"/>
              <a:t>                  from http://www.sedl.org/rural/seeds/assistivetech/atdefine.html</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cSld>
  <p:clrMapOvr>
    <a:masterClrMapping/>
  </p:clrMapOvr>
  <p:transition xmlns:p14="http://schemas.microsoft.com/office/powerpoint/2010/main" spd="med" advClick="0" advTm="2621">
    <p:wipe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495800"/>
          </a:xfrm>
          <a:solidFill>
            <a:schemeClr val="bg1">
              <a:lumMod val="75000"/>
            </a:schemeClr>
          </a:solidFill>
        </p:spPr>
        <p:txBody>
          <a:bodyPr>
            <a:normAutofit fontScale="90000"/>
          </a:bodyPr>
          <a:lstStyle/>
          <a:p>
            <a:r>
              <a:rPr lang="en-US" u="sng" dirty="0" smtClean="0">
                <a:hlinkClick r:id="rId5"/>
              </a:rPr>
              <a:t/>
            </a:r>
            <a:br>
              <a:rPr lang="en-US" u="sng" dirty="0" smtClean="0">
                <a:hlinkClick r:id="rId5"/>
              </a:rPr>
            </a:br>
            <a:r>
              <a:rPr lang="en-US" sz="4900" u="sng" dirty="0" smtClean="0">
                <a:latin typeface="Andalus" pitchFamily="18" charset="-78"/>
                <a:cs typeface="Andalus" pitchFamily="18" charset="-78"/>
                <a:hlinkClick r:id="rId5"/>
              </a:rPr>
              <a:t>Assistive </a:t>
            </a:r>
            <a:r>
              <a:rPr lang="en-US" sz="4900" u="sng" dirty="0">
                <a:latin typeface="Andalus" pitchFamily="18" charset="-78"/>
                <a:cs typeface="Andalus" pitchFamily="18" charset="-78"/>
                <a:hlinkClick r:id="rId5"/>
              </a:rPr>
              <a:t>Technology Act of 1998 - Section 508</a:t>
            </a:r>
            <a:r>
              <a:rPr lang="en-US" dirty="0"/>
              <a:t/>
            </a:r>
            <a:br>
              <a:rPr lang="en-US" dirty="0"/>
            </a:br>
            <a:r>
              <a:rPr lang="en-US" dirty="0"/>
              <a:t>Congress Finds that disability is a natural part of the human experience and in no way diminishes the </a:t>
            </a:r>
            <a:r>
              <a:rPr lang="en-US" dirty="0" smtClean="0"/>
              <a:t>rights </a:t>
            </a:r>
            <a:r>
              <a:rPr lang="en-US" dirty="0"/>
              <a:t>of </a:t>
            </a:r>
            <a:r>
              <a:rPr lang="en-US" dirty="0" smtClean="0"/>
              <a:t>individuals.</a:t>
            </a:r>
            <a:r>
              <a:rPr lang="en-US" dirty="0"/>
              <a:t/>
            </a:r>
            <a:br>
              <a:rPr lang="en-US" dirty="0"/>
            </a:br>
            <a:endParaRPr lang="en-US" dirty="0"/>
          </a:p>
        </p:txBody>
      </p:sp>
      <p:pic>
        <p:nvPicPr>
          <p:cNvPr id="3074" name="Picture 2" descr="C:\Users\Mr. Paradis\AppData\Local\Microsoft\Windows\Temporary Internet Files\Content.IE5\7X634D0P\MM900283723[1].gif"/>
          <p:cNvPicPr>
            <a:picLocks noChangeAspect="1" noChangeArrowheads="1" noCrop="1"/>
          </p:cNvPicPr>
          <p:nvPr/>
        </p:nvPicPr>
        <p:blipFill>
          <a:blip r:embed="rId6" cstate="print"/>
          <a:srcRect/>
          <a:stretch>
            <a:fillRect/>
          </a:stretch>
        </p:blipFill>
        <p:spPr bwMode="auto">
          <a:xfrm>
            <a:off x="838200" y="5257800"/>
            <a:ext cx="320040" cy="403860"/>
          </a:xfrm>
          <a:prstGeom prst="rect">
            <a:avLst/>
          </a:prstGeom>
          <a:noFill/>
        </p:spPr>
      </p:pic>
      <p:pic>
        <p:nvPicPr>
          <p:cNvPr id="12" name="Picture 2" descr="C:\Users\Mr. Paradis\AppData\Local\Microsoft\Windows\Temporary Internet Files\Content.IE5\7X634D0P\MM900283723[1].gif"/>
          <p:cNvPicPr>
            <a:picLocks noChangeAspect="1" noChangeArrowheads="1" noCrop="1"/>
          </p:cNvPicPr>
          <p:nvPr/>
        </p:nvPicPr>
        <p:blipFill>
          <a:blip r:embed="rId6" cstate="print"/>
          <a:srcRect/>
          <a:stretch>
            <a:fillRect/>
          </a:stretch>
        </p:blipFill>
        <p:spPr bwMode="auto">
          <a:xfrm>
            <a:off x="1371600" y="5257800"/>
            <a:ext cx="320040" cy="403860"/>
          </a:xfrm>
          <a:prstGeom prst="rect">
            <a:avLst/>
          </a:prstGeom>
          <a:noFill/>
        </p:spPr>
      </p:pic>
      <p:pic>
        <p:nvPicPr>
          <p:cNvPr id="13" name="Picture 2" descr="C:\Users\Mr. Paradis\AppData\Local\Microsoft\Windows\Temporary Internet Files\Content.IE5\7X634D0P\MM900283723[1].gif"/>
          <p:cNvPicPr>
            <a:picLocks noChangeAspect="1" noChangeArrowheads="1" noCrop="1"/>
          </p:cNvPicPr>
          <p:nvPr/>
        </p:nvPicPr>
        <p:blipFill>
          <a:blip r:embed="rId6" cstate="print"/>
          <a:srcRect/>
          <a:stretch>
            <a:fillRect/>
          </a:stretch>
        </p:blipFill>
        <p:spPr bwMode="auto">
          <a:xfrm>
            <a:off x="1905000" y="5257800"/>
            <a:ext cx="320040" cy="403860"/>
          </a:xfrm>
          <a:prstGeom prst="rect">
            <a:avLst/>
          </a:prstGeom>
          <a:noFill/>
        </p:spPr>
      </p:pic>
      <p:pic>
        <p:nvPicPr>
          <p:cNvPr id="3075" name="Picture 3" descr="C:\Users\Mr. Paradis\AppData\Local\Microsoft\Windows\Temporary Internet Files\Content.IE5\OW008PT4\MM900284035[1].gif"/>
          <p:cNvPicPr>
            <a:picLocks noChangeAspect="1" noChangeArrowheads="1" noCrop="1"/>
          </p:cNvPicPr>
          <p:nvPr/>
        </p:nvPicPr>
        <p:blipFill>
          <a:blip r:embed="rId7" cstate="print"/>
          <a:srcRect/>
          <a:stretch>
            <a:fillRect/>
          </a:stretch>
        </p:blipFill>
        <p:spPr bwMode="auto">
          <a:xfrm>
            <a:off x="7239000" y="5257800"/>
            <a:ext cx="533400" cy="533400"/>
          </a:xfrm>
          <a:prstGeom prst="rect">
            <a:avLst/>
          </a:prstGeom>
          <a:noFill/>
        </p:spPr>
      </p:pic>
      <p:pic>
        <p:nvPicPr>
          <p:cNvPr id="8"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6096000" y="5486400"/>
            <a:ext cx="304800" cy="304800"/>
          </a:xfrm>
          <a:prstGeom prst="rect">
            <a:avLst/>
          </a:prstGeom>
        </p:spPr>
      </p:pic>
    </p:spTree>
  </p:cSld>
  <p:clrMapOvr>
    <a:masterClrMapping/>
  </p:clrMapOvr>
  <p:transition xmlns:p14="http://schemas.microsoft.com/office/powerpoint/2010/main" spd="med" advClick="0" advTm="28455">
    <p:wedg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latin typeface="Cambria" pitchFamily="18" charset="0"/>
              </a:rPr>
              <a:t>Types of Disabilities</a:t>
            </a:r>
            <a:r>
              <a:rPr lang="en-US" dirty="0" smtClean="0"/>
              <a:t/>
            </a:r>
            <a:br>
              <a:rPr lang="en-US" dirty="0" smtClean="0"/>
            </a:br>
            <a:endParaRPr lang="en-US" dirty="0"/>
          </a:p>
        </p:txBody>
      </p:sp>
      <p:sp>
        <p:nvSpPr>
          <p:cNvPr id="3" name="Content Placeholder 2"/>
          <p:cNvSpPr>
            <a:spLocks noGrp="1"/>
          </p:cNvSpPr>
          <p:nvPr>
            <p:ph idx="1"/>
          </p:nvPr>
        </p:nvSpPr>
        <p:spPr>
          <a:xfrm>
            <a:off x="304800" y="990600"/>
            <a:ext cx="8229600" cy="5867400"/>
          </a:xfrm>
        </p:spPr>
        <p:txBody>
          <a:bodyPr>
            <a:noAutofit/>
          </a:bodyPr>
          <a:lstStyle/>
          <a:p>
            <a:pPr lvl="0"/>
            <a:r>
              <a:rPr lang="en-US" sz="3200" i="1" dirty="0" smtClean="0"/>
              <a:t>Attention-Deficit/Hyperactivity Disorders </a:t>
            </a:r>
            <a:endParaRPr lang="en-US" sz="3200" dirty="0" smtClean="0"/>
          </a:p>
          <a:p>
            <a:pPr lvl="0"/>
            <a:r>
              <a:rPr lang="en-US" sz="3200" i="1" dirty="0" smtClean="0"/>
              <a:t>Blindness or Low Vision </a:t>
            </a:r>
            <a:endParaRPr lang="en-US" sz="3200" dirty="0" smtClean="0"/>
          </a:p>
          <a:p>
            <a:pPr lvl="0"/>
            <a:r>
              <a:rPr lang="en-US" sz="3200" i="1" dirty="0" smtClean="0"/>
              <a:t>Brain Injuries </a:t>
            </a:r>
            <a:endParaRPr lang="en-US" sz="3200" dirty="0" smtClean="0"/>
          </a:p>
          <a:p>
            <a:pPr lvl="0"/>
            <a:r>
              <a:rPr lang="en-US" sz="3200" i="1" dirty="0" smtClean="0"/>
              <a:t>Deaf/Hard-of-Hearing </a:t>
            </a:r>
            <a:endParaRPr lang="en-US" sz="3200" dirty="0" smtClean="0"/>
          </a:p>
          <a:p>
            <a:pPr lvl="0"/>
            <a:r>
              <a:rPr lang="en-US" sz="3200" i="1" dirty="0" smtClean="0"/>
              <a:t>Learning Disabilities </a:t>
            </a:r>
            <a:endParaRPr lang="en-US" sz="3200" dirty="0" smtClean="0"/>
          </a:p>
          <a:p>
            <a:pPr lvl="0"/>
            <a:r>
              <a:rPr lang="en-US" sz="3200" i="1" dirty="0" smtClean="0"/>
              <a:t>Medical Disabilities </a:t>
            </a:r>
            <a:endParaRPr lang="en-US" sz="3200" dirty="0" smtClean="0"/>
          </a:p>
          <a:p>
            <a:pPr lvl="0"/>
            <a:r>
              <a:rPr lang="en-US" sz="3200" i="1" dirty="0" smtClean="0"/>
              <a:t>Physical Disabilities </a:t>
            </a:r>
            <a:endParaRPr lang="en-US" sz="3200" dirty="0" smtClean="0"/>
          </a:p>
          <a:p>
            <a:pPr lvl="0"/>
            <a:r>
              <a:rPr lang="en-US" sz="3200" i="1" dirty="0" smtClean="0"/>
              <a:t>Psychiatric Disabilities </a:t>
            </a:r>
            <a:endParaRPr lang="en-US" sz="3200" dirty="0" smtClean="0"/>
          </a:p>
          <a:p>
            <a:pPr lvl="0"/>
            <a:r>
              <a:rPr lang="en-US" sz="3200" i="1" dirty="0" smtClean="0"/>
              <a:t>Speech and Language Disabilities</a:t>
            </a:r>
            <a:r>
              <a:rPr lang="en-US" sz="3200" u="sng" dirty="0" smtClean="0"/>
              <a:t> </a:t>
            </a:r>
            <a:endParaRPr lang="en-US" sz="3200" dirty="0" smtClean="0"/>
          </a:p>
          <a:p>
            <a:pPr>
              <a:buNone/>
            </a:pPr>
            <a:endParaRPr lang="en-US" sz="3600" dirty="0" smtClean="0"/>
          </a:p>
        </p:txBody>
      </p:sp>
      <p:pic>
        <p:nvPicPr>
          <p:cNvPr id="4" name="Picture 3" descr="600px-Disability_symbols.png"/>
          <p:cNvPicPr>
            <a:picLocks noChangeAspect="1"/>
          </p:cNvPicPr>
          <p:nvPr/>
        </p:nvPicPr>
        <p:blipFill>
          <a:blip r:embed="rId5" cstate="print"/>
          <a:stretch>
            <a:fillRect/>
          </a:stretch>
        </p:blipFill>
        <p:spPr>
          <a:xfrm>
            <a:off x="5562600" y="1981200"/>
            <a:ext cx="3276600" cy="3886200"/>
          </a:xfrm>
          <a:prstGeom prst="rect">
            <a:avLst/>
          </a:prstGeom>
        </p:spPr>
      </p:pic>
      <p:pic>
        <p:nvPicPr>
          <p:cNvPr id="1026" name="Picture 2" descr="C:\Users\Mr. Paradis\AppData\Local\Microsoft\Windows\Temporary Internet Files\Content.IE5\3N0F3VHK\MM900283723[2].gif"/>
          <p:cNvPicPr>
            <a:picLocks noChangeAspect="1" noChangeArrowheads="1" noCrop="1"/>
          </p:cNvPicPr>
          <p:nvPr/>
        </p:nvPicPr>
        <p:blipFill>
          <a:blip r:embed="rId6" cstate="print"/>
          <a:srcRect/>
          <a:stretch>
            <a:fillRect/>
          </a:stretch>
        </p:blipFill>
        <p:spPr bwMode="auto">
          <a:xfrm>
            <a:off x="609600" y="381000"/>
            <a:ext cx="320040" cy="403860"/>
          </a:xfrm>
          <a:prstGeom prst="rect">
            <a:avLst/>
          </a:prstGeom>
          <a:noFill/>
        </p:spPr>
      </p:pic>
      <p:pic>
        <p:nvPicPr>
          <p:cNvPr id="1027" name="Picture 3" descr="C:\Users\Mr. Paradis\AppData\Local\Microsoft\Windows\Temporary Internet Files\Content.IE5\3N0F3VHK\MM900283723[2].gif"/>
          <p:cNvPicPr>
            <a:picLocks noChangeAspect="1" noChangeArrowheads="1" noCrop="1"/>
          </p:cNvPicPr>
          <p:nvPr/>
        </p:nvPicPr>
        <p:blipFill>
          <a:blip r:embed="rId6" cstate="print"/>
          <a:srcRect/>
          <a:stretch>
            <a:fillRect/>
          </a:stretch>
        </p:blipFill>
        <p:spPr bwMode="auto">
          <a:xfrm>
            <a:off x="8153400" y="381000"/>
            <a:ext cx="320040" cy="403860"/>
          </a:xfrm>
          <a:prstGeom prst="rect">
            <a:avLst/>
          </a:prstGeom>
          <a:noFill/>
        </p:spPr>
      </p:pic>
      <p:pic>
        <p:nvPicPr>
          <p:cNvPr id="1028" name="Picture 4" descr="C:\Users\Mr. Paradis\AppData\Local\Microsoft\Windows\Temporary Internet Files\Content.IE5\3N0F3VHK\MM900283723[2].gif"/>
          <p:cNvPicPr>
            <a:picLocks noChangeAspect="1" noChangeArrowheads="1" noCrop="1"/>
          </p:cNvPicPr>
          <p:nvPr/>
        </p:nvPicPr>
        <p:blipFill>
          <a:blip r:embed="rId6" cstate="print"/>
          <a:srcRect/>
          <a:stretch>
            <a:fillRect/>
          </a:stretch>
        </p:blipFill>
        <p:spPr bwMode="auto">
          <a:xfrm>
            <a:off x="7010400" y="3657600"/>
            <a:ext cx="320040" cy="403860"/>
          </a:xfrm>
          <a:prstGeom prst="rect">
            <a:avLst/>
          </a:prstGeom>
          <a:noFill/>
        </p:spPr>
      </p:pic>
      <p:pic>
        <p:nvPicPr>
          <p:cNvPr id="9"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7620000" y="6172200"/>
            <a:ext cx="304800" cy="304800"/>
          </a:xfrm>
          <a:prstGeom prst="rect">
            <a:avLst/>
          </a:prstGeom>
        </p:spPr>
      </p:pic>
    </p:spTree>
  </p:cSld>
  <p:clrMapOvr>
    <a:masterClrMapping/>
  </p:clrMapOvr>
  <p:transition xmlns:p14="http://schemas.microsoft.com/office/powerpoint/2010/main" spd="med" advClick="0" advTm="28205">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2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sa 5.jpg"/>
          <p:cNvPicPr>
            <a:picLocks noChangeAspect="1"/>
          </p:cNvPicPr>
          <p:nvPr/>
        </p:nvPicPr>
        <p:blipFill>
          <a:blip r:embed="rId5" cstate="print"/>
          <a:stretch>
            <a:fillRect/>
          </a:stretch>
        </p:blipFill>
        <p:spPr>
          <a:xfrm>
            <a:off x="3352800" y="2209800"/>
            <a:ext cx="2525826" cy="2514600"/>
          </a:xfrm>
          <a:prstGeom prst="rect">
            <a:avLst/>
          </a:prstGeom>
        </p:spPr>
      </p:pic>
      <p:pic>
        <p:nvPicPr>
          <p:cNvPr id="11" name="Picture 10" descr="disa 3.jpg"/>
          <p:cNvPicPr>
            <a:picLocks noChangeAspect="1"/>
          </p:cNvPicPr>
          <p:nvPr/>
        </p:nvPicPr>
        <p:blipFill>
          <a:blip r:embed="rId6" cstate="print"/>
          <a:stretch>
            <a:fillRect/>
          </a:stretch>
        </p:blipFill>
        <p:spPr>
          <a:xfrm>
            <a:off x="304800" y="3810000"/>
            <a:ext cx="1905000" cy="2883243"/>
          </a:xfrm>
          <a:prstGeom prst="rect">
            <a:avLst/>
          </a:prstGeom>
        </p:spPr>
      </p:pic>
      <p:pic>
        <p:nvPicPr>
          <p:cNvPr id="12" name="Picture 11" descr="disa4.jpg"/>
          <p:cNvPicPr>
            <a:picLocks noChangeAspect="1"/>
          </p:cNvPicPr>
          <p:nvPr/>
        </p:nvPicPr>
        <p:blipFill>
          <a:blip r:embed="rId7" cstate="print"/>
          <a:stretch>
            <a:fillRect/>
          </a:stretch>
        </p:blipFill>
        <p:spPr>
          <a:xfrm>
            <a:off x="6008914" y="4953001"/>
            <a:ext cx="3135086" cy="1905000"/>
          </a:xfrm>
          <a:prstGeom prst="rect">
            <a:avLst/>
          </a:prstGeom>
        </p:spPr>
      </p:pic>
      <p:pic>
        <p:nvPicPr>
          <p:cNvPr id="13" name="Picture 12" descr="disability.jpg"/>
          <p:cNvPicPr>
            <a:picLocks noChangeAspect="1"/>
          </p:cNvPicPr>
          <p:nvPr/>
        </p:nvPicPr>
        <p:blipFill>
          <a:blip r:embed="rId8" cstate="print"/>
          <a:stretch>
            <a:fillRect/>
          </a:stretch>
        </p:blipFill>
        <p:spPr>
          <a:xfrm>
            <a:off x="0" y="0"/>
            <a:ext cx="3270250" cy="1962150"/>
          </a:xfrm>
          <a:prstGeom prst="rect">
            <a:avLst/>
          </a:prstGeom>
        </p:spPr>
      </p:pic>
      <p:pic>
        <p:nvPicPr>
          <p:cNvPr id="14" name="Picture 13" descr="disability 2.jpg"/>
          <p:cNvPicPr>
            <a:picLocks noChangeAspect="1"/>
          </p:cNvPicPr>
          <p:nvPr/>
        </p:nvPicPr>
        <p:blipFill>
          <a:blip r:embed="rId9" cstate="print"/>
          <a:stretch>
            <a:fillRect/>
          </a:stretch>
        </p:blipFill>
        <p:spPr>
          <a:xfrm>
            <a:off x="6553200" y="228600"/>
            <a:ext cx="2305050" cy="3077361"/>
          </a:xfrm>
          <a:prstGeom prst="rect">
            <a:avLst/>
          </a:prstGeom>
        </p:spPr>
      </p:pic>
      <p:pic>
        <p:nvPicPr>
          <p:cNvPr id="15"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4343400" y="5486400"/>
            <a:ext cx="304800" cy="304800"/>
          </a:xfrm>
          <a:prstGeom prst="rect">
            <a:avLst/>
          </a:prstGeom>
        </p:spPr>
      </p:pic>
    </p:spTree>
  </p:cSld>
  <p:clrMapOvr>
    <a:masterClrMapping/>
  </p:clrMapOvr>
  <p:transition xmlns:p14="http://schemas.microsoft.com/office/powerpoint/2010/main" spd="med" advClick="0" advTm="11606">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5400" b="1" dirty="0" smtClean="0">
                <a:ln w="18000">
                  <a:solidFill>
                    <a:schemeClr val="accent2">
                      <a:satMod val="140000"/>
                    </a:schemeClr>
                  </a:solidFill>
                  <a:prstDash val="solid"/>
                  <a:miter lim="800000"/>
                </a:ln>
                <a:solidFill>
                  <a:srgbClr val="FF0000"/>
                </a:solidFill>
                <a:effectLst>
                  <a:glow rad="228600">
                    <a:schemeClr val="accent5">
                      <a:satMod val="175000"/>
                      <a:alpha val="40000"/>
                    </a:schemeClr>
                  </a:glow>
                  <a:outerShdw blurRad="25500" dist="23000" dir="7020000" algn="tl">
                    <a:srgbClr val="000000">
                      <a:alpha val="50000"/>
                    </a:srgbClr>
                  </a:outerShdw>
                </a:effectLst>
              </a:rPr>
              <a:t>How Can We Reach them ?</a:t>
            </a:r>
            <a:r>
              <a:rPr lang="en-US" sz="5400" b="1" dirty="0" smtClean="0">
                <a:ln w="18000">
                  <a:solidFill>
                    <a:schemeClr val="accent2">
                      <a:satMod val="140000"/>
                    </a:schemeClr>
                  </a:solidFill>
                  <a:prstDash val="solid"/>
                  <a:miter lim="800000"/>
                </a:ln>
                <a:noFill/>
                <a:effectLst>
                  <a:glow rad="228600">
                    <a:schemeClr val="accent5">
                      <a:satMod val="175000"/>
                      <a:alpha val="40000"/>
                    </a:schemeClr>
                  </a:glow>
                  <a:outerShdw blurRad="25500" dist="23000" dir="7020000" algn="tl">
                    <a:srgbClr val="000000">
                      <a:alpha val="50000"/>
                    </a:srgbClr>
                  </a:outerShdw>
                </a:effectLst>
              </a:rPr>
              <a:t/>
            </a:r>
            <a:br>
              <a:rPr lang="en-US" sz="5400" b="1" dirty="0" smtClean="0">
                <a:ln w="18000">
                  <a:solidFill>
                    <a:schemeClr val="accent2">
                      <a:satMod val="140000"/>
                    </a:schemeClr>
                  </a:solidFill>
                  <a:prstDash val="solid"/>
                  <a:miter lim="800000"/>
                </a:ln>
                <a:noFill/>
                <a:effectLst>
                  <a:glow rad="228600">
                    <a:schemeClr val="accent5">
                      <a:satMod val="175000"/>
                      <a:alpha val="40000"/>
                    </a:schemeClr>
                  </a:glow>
                  <a:outerShdw blurRad="25500" dist="23000" dir="7020000" algn="tl">
                    <a:srgbClr val="000000">
                      <a:alpha val="50000"/>
                    </a:srgbClr>
                  </a:outerShdw>
                </a:effectLst>
              </a:rPr>
            </a:br>
            <a:endParaRPr lang="en-US" sz="5400" dirty="0"/>
          </a:p>
        </p:txBody>
      </p:sp>
      <p:pic>
        <p:nvPicPr>
          <p:cNvPr id="4" name="Content Placeholder 3" descr="math_disabilities.jpg"/>
          <p:cNvPicPr>
            <a:picLocks noGrp="1" noChangeAspect="1"/>
          </p:cNvPicPr>
          <p:nvPr>
            <p:ph idx="1"/>
          </p:nvPr>
        </p:nvPicPr>
        <p:blipFill>
          <a:blip r:embed="rId5" cstate="print"/>
          <a:stretch>
            <a:fillRect/>
          </a:stretch>
        </p:blipFill>
        <p:spPr>
          <a:xfrm>
            <a:off x="1035722" y="1600200"/>
            <a:ext cx="7072556" cy="4708525"/>
          </a:xfrm>
        </p:spPr>
      </p:pic>
      <p:pic>
        <p:nvPicPr>
          <p:cNvPr id="7"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304800" cy="304800"/>
          </a:xfrm>
          <a:prstGeom prst="rect">
            <a:avLst/>
          </a:prstGeom>
        </p:spPr>
      </p:pic>
    </p:spTree>
  </p:cSld>
  <p:clrMapOvr>
    <a:masterClrMapping/>
  </p:clrMapOvr>
  <p:transition xmlns:p14="http://schemas.microsoft.com/office/powerpoint/2010/main" spd="med" advClick="0" advTm="20203">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912749_f520.jpg"/>
          <p:cNvPicPr>
            <a:picLocks noChangeAspect="1"/>
          </p:cNvPicPr>
          <p:nvPr/>
        </p:nvPicPr>
        <p:blipFill>
          <a:blip r:embed="rId5" cstate="print"/>
          <a:stretch>
            <a:fillRect/>
          </a:stretch>
        </p:blipFill>
        <p:spPr>
          <a:xfrm>
            <a:off x="0" y="381000"/>
            <a:ext cx="9144000" cy="1531649"/>
          </a:xfrm>
          <a:prstGeom prst="rect">
            <a:avLst/>
          </a:prstGeom>
        </p:spPr>
      </p:pic>
      <p:pic>
        <p:nvPicPr>
          <p:cNvPr id="5" name="Picture 4" descr="4912749_f520.jpg"/>
          <p:cNvPicPr>
            <a:picLocks noChangeAspect="1"/>
          </p:cNvPicPr>
          <p:nvPr/>
        </p:nvPicPr>
        <p:blipFill>
          <a:blip r:embed="rId5" cstate="print"/>
          <a:stretch>
            <a:fillRect/>
          </a:stretch>
        </p:blipFill>
        <p:spPr>
          <a:xfrm>
            <a:off x="0" y="5326351"/>
            <a:ext cx="9144000" cy="1531649"/>
          </a:xfrm>
          <a:prstGeom prst="rect">
            <a:avLst/>
          </a:prstGeom>
        </p:spPr>
      </p:pic>
      <p:sp>
        <p:nvSpPr>
          <p:cNvPr id="6" name="Rectangle 5"/>
          <p:cNvSpPr/>
          <p:nvPr/>
        </p:nvSpPr>
        <p:spPr>
          <a:xfrm>
            <a:off x="-1" y="1905000"/>
            <a:ext cx="9144001" cy="3492520"/>
          </a:xfrm>
          <a:prstGeom prst="rect">
            <a:avLst/>
          </a:prstGeom>
          <a:solidFill>
            <a:schemeClr val="bg1">
              <a:lumMod val="85000"/>
            </a:schemeClr>
          </a:solidFill>
        </p:spPr>
        <p:txBody>
          <a:bodyPr wrap="square" lIns="91440" tIns="45720" rIns="91440" bIns="45720">
            <a:spAutoFit/>
            <a:scene3d>
              <a:camera prst="perspectiveAbove"/>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rgbClr val="00B0F0"/>
                </a:solidFill>
              </a:rPr>
              <a:t>Assistive/Adaptive Technologies</a:t>
            </a:r>
          </a:p>
          <a:p>
            <a:pPr algn="ctr"/>
            <a:r>
              <a:rPr lang="en-US" sz="5400" b="1" cap="none" spc="0" dirty="0" smtClean="0">
                <a:ln w="50800"/>
                <a:solidFill>
                  <a:srgbClr val="00B0F0"/>
                </a:solidFill>
                <a:effectLst/>
              </a:rPr>
              <a:t>Combined with the </a:t>
            </a:r>
            <a:r>
              <a:rPr lang="en-US" sz="5400" b="1" dirty="0" smtClean="0">
                <a:ln w="50800"/>
                <a:solidFill>
                  <a:srgbClr val="00B0F0"/>
                </a:solidFill>
              </a:rPr>
              <a:t>fostering of hope and fortitude to succeed</a:t>
            </a:r>
            <a:endParaRPr lang="en-US" sz="5400" b="1" cap="none" spc="0" dirty="0">
              <a:ln w="50800"/>
              <a:solidFill>
                <a:srgbClr val="00B0F0"/>
              </a:solidFill>
              <a:effectLst/>
            </a:endParaRPr>
          </a:p>
        </p:txBody>
      </p:sp>
      <p:pic>
        <p:nvPicPr>
          <p:cNvPr id="7"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762000" y="2971800"/>
            <a:ext cx="304800" cy="304800"/>
          </a:xfrm>
          <a:prstGeom prst="rect">
            <a:avLst/>
          </a:prstGeom>
        </p:spPr>
      </p:pic>
    </p:spTree>
  </p:cSld>
  <p:clrMapOvr>
    <a:masterClrMapping/>
  </p:clrMapOvr>
  <p:transition xmlns:p14="http://schemas.microsoft.com/office/powerpoint/2010/main" spd="med" advClick="0" advTm="31481">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ce sign language.jpg"/>
          <p:cNvPicPr>
            <a:picLocks noChangeAspect="1"/>
          </p:cNvPicPr>
          <p:nvPr/>
        </p:nvPicPr>
        <p:blipFill>
          <a:blip r:embed="rId5" cstate="print"/>
          <a:stretch>
            <a:fillRect/>
          </a:stretch>
        </p:blipFill>
        <p:spPr>
          <a:xfrm>
            <a:off x="0" y="0"/>
            <a:ext cx="9296400" cy="6858000"/>
          </a:xfrm>
          <a:prstGeom prst="rect">
            <a:avLst/>
          </a:prstGeom>
        </p:spPr>
      </p:pic>
      <p:pic>
        <p:nvPicPr>
          <p:cNvPr id="6" name="Picture 5" descr="whatsat.gif"/>
          <p:cNvPicPr>
            <a:picLocks noChangeAspect="1"/>
          </p:cNvPicPr>
          <p:nvPr/>
        </p:nvPicPr>
        <p:blipFill>
          <a:blip r:embed="rId6" cstate="print"/>
          <a:stretch>
            <a:fillRect/>
          </a:stretch>
        </p:blipFill>
        <p:spPr>
          <a:xfrm>
            <a:off x="3505200" y="609600"/>
            <a:ext cx="3886200" cy="1905000"/>
          </a:xfrm>
          <a:prstGeom prst="rect">
            <a:avLst/>
          </a:prstGeom>
        </p:spPr>
      </p:pic>
      <p:pic>
        <p:nvPicPr>
          <p:cNvPr id="8"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724400" y="4419600"/>
            <a:ext cx="304800" cy="304800"/>
          </a:xfrm>
          <a:prstGeom prst="rect">
            <a:avLst/>
          </a:prstGeom>
        </p:spPr>
      </p:pic>
    </p:spTree>
  </p:cSld>
  <p:clrMapOvr>
    <a:masterClrMapping/>
  </p:clrMapOvr>
  <p:transition xmlns:p14="http://schemas.microsoft.com/office/powerpoint/2010/main" spd="med" advClick="0" advTm="49701">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5" cstate="print"/>
          <a:stretch>
            <a:fillRect/>
          </a:stretch>
        </p:blipFill>
        <p:spPr>
          <a:xfrm>
            <a:off x="0" y="0"/>
            <a:ext cx="9144000" cy="7239000"/>
          </a:xfrm>
          <a:prstGeom prst="rect">
            <a:avLst/>
          </a:prstGeom>
        </p:spPr>
      </p:pic>
      <p:pic>
        <p:nvPicPr>
          <p:cNvPr id="4" name="Picture 3" descr="imagesCA4KZW13.jpg"/>
          <p:cNvPicPr>
            <a:picLocks noChangeAspect="1"/>
          </p:cNvPicPr>
          <p:nvPr/>
        </p:nvPicPr>
        <p:blipFill>
          <a:blip r:embed="rId6" cstate="print"/>
          <a:stretch>
            <a:fillRect/>
          </a:stretch>
        </p:blipFill>
        <p:spPr>
          <a:xfrm>
            <a:off x="0" y="5867400"/>
            <a:ext cx="9144000" cy="1371600"/>
          </a:xfrm>
          <a:prstGeom prst="rect">
            <a:avLst/>
          </a:prstGeom>
        </p:spPr>
      </p:pic>
      <p:pic>
        <p:nvPicPr>
          <p:cNvPr id="3074" name="Picture 2"/>
          <p:cNvPicPr>
            <a:picLocks noChangeAspect="1" noChangeArrowheads="1"/>
          </p:cNvPicPr>
          <p:nvPr/>
        </p:nvPicPr>
        <p:blipFill>
          <a:blip r:embed="rId7" cstate="print"/>
          <a:srcRect/>
          <a:stretch>
            <a:fillRect/>
          </a:stretch>
        </p:blipFill>
        <p:spPr bwMode="auto">
          <a:xfrm>
            <a:off x="258763" y="228600"/>
            <a:ext cx="8885237" cy="3124200"/>
          </a:xfrm>
          <a:prstGeom prst="rect">
            <a:avLst/>
          </a:prstGeom>
          <a:noFill/>
          <a:ln w="9525">
            <a:noFill/>
            <a:miter lim="800000"/>
            <a:headEnd/>
            <a:tailEnd/>
          </a:ln>
        </p:spPr>
      </p:pic>
      <p:sp>
        <p:nvSpPr>
          <p:cNvPr id="7" name="TextBox 6"/>
          <p:cNvSpPr txBox="1"/>
          <p:nvPr/>
        </p:nvSpPr>
        <p:spPr>
          <a:xfrm>
            <a:off x="685800" y="1600200"/>
            <a:ext cx="7848600" cy="4770537"/>
          </a:xfrm>
          <a:prstGeom prst="rect">
            <a:avLst/>
          </a:prstGeom>
          <a:noFill/>
        </p:spPr>
        <p:txBody>
          <a:bodyPr wrap="square" rtlCol="0">
            <a:spAutoFit/>
          </a:bodyPr>
          <a:lstStyle/>
          <a:p>
            <a:r>
              <a:rPr lang="en-US" sz="3600" b="1" i="1" dirty="0" smtClean="0">
                <a:solidFill>
                  <a:srgbClr val="FFFF00"/>
                </a:solidFill>
                <a:latin typeface="Cambria" pitchFamily="18" charset="0"/>
              </a:rPr>
              <a:t>Augmentative communication devices help in producing and understanding speech. </a:t>
            </a:r>
          </a:p>
          <a:p>
            <a:r>
              <a:rPr lang="en-US" sz="3200" i="1" dirty="0" smtClean="0">
                <a:solidFill>
                  <a:schemeClr val="accent2">
                    <a:lumMod val="20000"/>
                    <a:lumOff val="80000"/>
                  </a:schemeClr>
                </a:solidFill>
                <a:latin typeface="Cambria" pitchFamily="18" charset="0"/>
              </a:rPr>
              <a:t>Examples:</a:t>
            </a:r>
          </a:p>
          <a:p>
            <a:r>
              <a:rPr lang="en-US" sz="3200" i="1" dirty="0" smtClean="0">
                <a:solidFill>
                  <a:schemeClr val="accent2">
                    <a:lumMod val="20000"/>
                    <a:lumOff val="80000"/>
                  </a:schemeClr>
                </a:solidFill>
                <a:latin typeface="Cambria" pitchFamily="18" charset="0"/>
              </a:rPr>
              <a:t> -A board with pictures listing student's daily needs &amp;  </a:t>
            </a:r>
          </a:p>
          <a:p>
            <a:r>
              <a:rPr lang="en-US" sz="3200" i="1" dirty="0" smtClean="0">
                <a:solidFill>
                  <a:schemeClr val="accent2">
                    <a:lumMod val="20000"/>
                    <a:lumOff val="80000"/>
                  </a:schemeClr>
                </a:solidFill>
                <a:latin typeface="Cambria" pitchFamily="18" charset="0"/>
              </a:rPr>
              <a:t>-electronic speech synthesizers </a:t>
            </a:r>
          </a:p>
          <a:p>
            <a:r>
              <a:rPr lang="en-US" sz="3200" i="1" dirty="0" smtClean="0">
                <a:solidFill>
                  <a:schemeClr val="accent2">
                    <a:lumMod val="20000"/>
                    <a:lumOff val="80000"/>
                  </a:schemeClr>
                </a:solidFill>
                <a:latin typeface="Cambria" pitchFamily="18" charset="0"/>
              </a:rPr>
              <a:t>- Text to speech </a:t>
            </a:r>
          </a:p>
          <a:p>
            <a:endParaRPr lang="en-US" sz="3600" i="1" dirty="0">
              <a:solidFill>
                <a:schemeClr val="accent2">
                  <a:lumMod val="20000"/>
                  <a:lumOff val="80000"/>
                </a:schemeClr>
              </a:solidFill>
              <a:latin typeface="Cambria" pitchFamily="18" charset="0"/>
            </a:endParaRPr>
          </a:p>
        </p:txBody>
      </p:sp>
      <p:pic>
        <p:nvPicPr>
          <p:cNvPr id="8"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6858000" y="3276600"/>
            <a:ext cx="304800" cy="304800"/>
          </a:xfrm>
          <a:prstGeom prst="rect">
            <a:avLst/>
          </a:prstGeom>
        </p:spPr>
      </p:pic>
    </p:spTree>
  </p:cSld>
  <p:clrMapOvr>
    <a:masterClrMapping/>
  </p:clrMapOvr>
  <p:transition xmlns:p14="http://schemas.microsoft.com/office/powerpoint/2010/main" spd="med" advClick="0" advTm="23962">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ief-History-Of-Computer-Animation.jpg"/>
          <p:cNvPicPr>
            <a:picLocks noChangeAspect="1"/>
          </p:cNvPicPr>
          <p:nvPr/>
        </p:nvPicPr>
        <p:blipFill>
          <a:blip r:embed="rId5" cstate="print"/>
          <a:stretch>
            <a:fillRect/>
          </a:stretch>
        </p:blipFill>
        <p:spPr>
          <a:xfrm>
            <a:off x="0" y="0"/>
            <a:ext cx="9144000" cy="6858000"/>
          </a:xfrm>
          <a:prstGeom prst="rect">
            <a:avLst/>
          </a:prstGeom>
        </p:spPr>
      </p:pic>
      <p:sp>
        <p:nvSpPr>
          <p:cNvPr id="5" name="Rectangle 4"/>
          <p:cNvSpPr/>
          <p:nvPr/>
        </p:nvSpPr>
        <p:spPr>
          <a:xfrm>
            <a:off x="1600200" y="609600"/>
            <a:ext cx="7772400" cy="2554545"/>
          </a:xfrm>
          <a:prstGeom prst="rect">
            <a:avLst/>
          </a:prstGeom>
          <a:noFill/>
        </p:spPr>
        <p:txBody>
          <a:bodyPr wrap="square" lIns="91440" tIns="45720" rIns="91440" bIns="45720">
            <a:spAutoFit/>
            <a:scene3d>
              <a:camera prst="perspectiveContrastingLeftFacing"/>
              <a:lightRig rig="glow" dir="tl">
                <a:rot lat="0" lon="0" rev="5400000"/>
              </a:lightRig>
            </a:scene3d>
            <a:sp3d contourW="12700">
              <a:bevelT w="25400" h="25400"/>
              <a:contourClr>
                <a:schemeClr val="accent6">
                  <a:shade val="73000"/>
                </a:schemeClr>
              </a:contourClr>
            </a:sp3d>
          </a:bodyPr>
          <a:lstStyle/>
          <a:p>
            <a:pPr algn="ctr"/>
            <a:r>
              <a:rPr lang="en-US"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Adaptive Computer Use</a:t>
            </a:r>
            <a:endParaRPr 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4479633" y="2967335"/>
            <a:ext cx="18473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752600" y="2895600"/>
            <a:ext cx="7310014" cy="4124206"/>
          </a:xfrm>
          <a:prstGeom prst="rect">
            <a:avLst/>
          </a:prstGeom>
          <a:noFill/>
        </p:spPr>
        <p:txBody>
          <a:bodyPr wrap="none" lIns="91440" tIns="45720" rIns="91440" bIns="45720">
            <a:spAutoFit/>
            <a:scene3d>
              <a:camera prst="perspectiveAbove"/>
              <a:lightRig rig="threePt" dir="t"/>
            </a:scene3d>
          </a:bodyPr>
          <a:lstStyle/>
          <a:p>
            <a:r>
              <a:rPr lang="en-US" sz="3600" b="1" dirty="0" smtClean="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rPr>
              <a:t>- expanded keyboards</a:t>
            </a:r>
          </a:p>
          <a:p>
            <a:r>
              <a:rPr lang="en-US" sz="3600" b="1" dirty="0" smtClean="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rPr>
              <a:t>- joysticks in place of a mouse,</a:t>
            </a:r>
          </a:p>
          <a:p>
            <a:r>
              <a:rPr lang="en-US" sz="3200" b="1" dirty="0" smtClean="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rPr>
              <a:t>- one handed operation keyboards</a:t>
            </a:r>
          </a:p>
          <a:p>
            <a:r>
              <a:rPr lang="en-US" sz="3200" b="1" dirty="0" smtClean="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rPr>
              <a:t>- blinking and blowing recognition</a:t>
            </a:r>
          </a:p>
          <a:p>
            <a:r>
              <a:rPr lang="en-US" sz="3200" b="1" dirty="0" smtClean="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rPr>
              <a:t>- </a:t>
            </a:r>
            <a:r>
              <a:rPr lang="en-US" sz="3600" b="1" dirty="0" err="1" smtClean="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rPr>
              <a:t>braille</a:t>
            </a:r>
            <a:r>
              <a:rPr lang="en-US" sz="3600" b="1" dirty="0" smtClean="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rPr>
              <a:t> input and output devices </a:t>
            </a:r>
          </a:p>
          <a:p>
            <a:r>
              <a:rPr lang="en-US" sz="3600" b="1" dirty="0" smtClean="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rPr>
              <a:t>- text-to-speech software </a:t>
            </a:r>
          </a:p>
          <a:p>
            <a:pPr algn="ctr"/>
            <a:endParaRPr lang="en-US" sz="5400" b="1" dirty="0">
              <a:ln w="18000">
                <a:solidFill>
                  <a:schemeClr val="tx2"/>
                </a:solidFill>
                <a:prstDash val="solid"/>
                <a:miter lim="800000"/>
              </a:ln>
              <a:solidFill>
                <a:schemeClr val="bg2">
                  <a:lumMod val="25000"/>
                </a:schemeClr>
              </a:solidFill>
              <a:effectLst>
                <a:outerShdw blurRad="25500" dist="23000" dir="7020000" algn="tl">
                  <a:srgbClr val="000000">
                    <a:alpha val="50000"/>
                  </a:srgbClr>
                </a:outerShdw>
              </a:effectLst>
            </a:endParaRPr>
          </a:p>
        </p:txBody>
      </p:sp>
      <p:pic>
        <p:nvPicPr>
          <p:cNvPr id="8" name="Picture 7" descr="DS.jpg"/>
          <p:cNvPicPr>
            <a:picLocks noChangeAspect="1"/>
          </p:cNvPicPr>
          <p:nvPr/>
        </p:nvPicPr>
        <p:blipFill>
          <a:blip r:embed="rId6" cstate="print"/>
          <a:stretch>
            <a:fillRect/>
          </a:stretch>
        </p:blipFill>
        <p:spPr>
          <a:xfrm>
            <a:off x="0" y="0"/>
            <a:ext cx="1737360" cy="6858000"/>
          </a:xfrm>
          <a:prstGeom prst="rect">
            <a:avLst/>
          </a:prstGeom>
        </p:spPr>
      </p:pic>
      <p:pic>
        <p:nvPicPr>
          <p:cNvPr id="9"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7924800" y="6172200"/>
            <a:ext cx="304800" cy="304800"/>
          </a:xfrm>
          <a:prstGeom prst="rect">
            <a:avLst/>
          </a:prstGeom>
        </p:spPr>
      </p:pic>
    </p:spTree>
  </p:cSld>
  <p:clrMapOvr>
    <a:masterClrMapping/>
  </p:clrMapOvr>
  <p:transition xmlns:p14="http://schemas.microsoft.com/office/powerpoint/2010/main" spd="med" advClick="0" advTm="59156">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8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634</TotalTime>
  <Words>660</Words>
  <Application>Microsoft Macintosh PowerPoint</Application>
  <PresentationFormat>On-screen Show (4:3)</PresentationFormat>
  <Paragraphs>78</Paragraphs>
  <Slides>11</Slides>
  <Notes>11</Notes>
  <HiddenSlides>0</HiddenSlides>
  <MMClips>10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Assistive Adaptive  Technology To The Benefit Of The  Education Process </vt:lpstr>
      <vt:lpstr> Assistive Technology Act of 1998 - Section 508 Congress Finds that disability is a natural part of the human experience and in no way diminishes the rights of individuals. </vt:lpstr>
      <vt:lpstr>Types of Disabilities </vt:lpstr>
      <vt:lpstr>PowerPoint Presentation</vt:lpstr>
      <vt:lpstr>How Can We Reach them ?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Ada</dc:title>
  <dc:creator>Mr. Paradis</dc:creator>
  <cp:lastModifiedBy>Cindy Michaels</cp:lastModifiedBy>
  <cp:revision>98</cp:revision>
  <dcterms:created xsi:type="dcterms:W3CDTF">2012-03-29T16:58:47Z</dcterms:created>
  <dcterms:modified xsi:type="dcterms:W3CDTF">2013-04-19T01:04:45Z</dcterms:modified>
</cp:coreProperties>
</file>